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55" r:id="rId2"/>
    <p:sldId id="336" r:id="rId3"/>
    <p:sldId id="276" r:id="rId4"/>
    <p:sldId id="279" r:id="rId5"/>
    <p:sldId id="337" r:id="rId6"/>
    <p:sldId id="352" r:id="rId7"/>
    <p:sldId id="353" r:id="rId8"/>
    <p:sldId id="351" r:id="rId9"/>
    <p:sldId id="269" r:id="rId10"/>
    <p:sldId id="354" r:id="rId11"/>
    <p:sldId id="33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FAEC"/>
    <a:srgbClr val="FDFAEB"/>
    <a:srgbClr val="006CB8"/>
    <a:srgbClr val="ED1C24"/>
    <a:srgbClr val="EE3338"/>
    <a:srgbClr val="0072B9"/>
    <a:srgbClr val="D83236"/>
    <a:srgbClr val="F68B1D"/>
    <a:srgbClr val="00A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37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use PS discussion boards, email me, and/or visit us in a Teams class session!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671081" y="1575963"/>
            <a:ext cx="1618183" cy="4206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68942" y="1592925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13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33F008E-D8DF-4166-9953-998719B72351}"/>
                  </a:ext>
                </a:extLst>
              </p:cNvPr>
              <p:cNvSpPr txBox="1"/>
              <p:nvPr/>
            </p:nvSpPr>
            <p:spPr>
              <a:xfrm>
                <a:off x="180622" y="152401"/>
                <a:ext cx="11830756" cy="6174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Review/Recap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We now have 3 forms for Rational Functions:</a:t>
                </a:r>
              </a:p>
              <a:p>
                <a:pPr>
                  <a:lnSpc>
                    <a:spcPct val="200000"/>
                  </a:lnSpc>
                </a:pPr>
                <a:endParaRPr lang="en-US" dirty="0"/>
              </a:p>
              <a:p>
                <a:pPr>
                  <a:lnSpc>
                    <a:spcPct val="200000"/>
                  </a:lnSpc>
                </a:pPr>
                <a:endParaRPr lang="en-US" dirty="0"/>
              </a:p>
              <a:p>
                <a:pPr>
                  <a:lnSpc>
                    <a:spcPct val="200000"/>
                  </a:lnSpc>
                </a:pPr>
                <a:endParaRPr lang="en-US" dirty="0"/>
              </a:p>
              <a:p>
                <a:pPr>
                  <a:lnSpc>
                    <a:spcPct val="200000"/>
                  </a:lnSpc>
                </a:pPr>
                <a:endParaRPr lang="en-US" dirty="0"/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Steps for graphing Rational Functions: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Draw the asymptotes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Plot points to the left and to the right of the vertical asymptote</a:t>
                </a: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Pick numbers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that are easy to calculate and to plot</a:t>
                </a: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is negative, the graph will be reflected around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-axis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Connect the dots</a:t>
                </a: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Draw the branches so they approach but do not touch the asymptotes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33F008E-D8DF-4166-9953-998719B72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22" y="152401"/>
                <a:ext cx="11830756" cy="6174126"/>
              </a:xfrm>
              <a:prstGeom prst="rect">
                <a:avLst/>
              </a:prstGeom>
              <a:blipFill>
                <a:blip r:embed="rId2"/>
                <a:stretch>
                  <a:fillRect l="-567" t="-494" b="-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D55E7950-9CF8-4EE2-BE91-FD19F3120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098222"/>
              </p:ext>
            </p:extLst>
          </p:nvPr>
        </p:nvGraphicFramePr>
        <p:xfrm>
          <a:off x="998552" y="1184202"/>
          <a:ext cx="7235359" cy="206057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83548">
                  <a:extLst>
                    <a:ext uri="{9D8B030D-6E8A-4147-A177-3AD203B41FA5}">
                      <a16:colId xmlns:a16="http://schemas.microsoft.com/office/drawing/2014/main" val="2282652958"/>
                    </a:ext>
                  </a:extLst>
                </a:gridCol>
                <a:gridCol w="2247519">
                  <a:extLst>
                    <a:ext uri="{9D8B030D-6E8A-4147-A177-3AD203B41FA5}">
                      <a16:colId xmlns:a16="http://schemas.microsoft.com/office/drawing/2014/main" val="3199818925"/>
                    </a:ext>
                  </a:extLst>
                </a:gridCol>
                <a:gridCol w="2004292">
                  <a:extLst>
                    <a:ext uri="{9D8B030D-6E8A-4147-A177-3AD203B41FA5}">
                      <a16:colId xmlns:a16="http://schemas.microsoft.com/office/drawing/2014/main" val="11970099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Function 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Horizontal Asymptote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Vertical Asymptote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818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38343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19904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440747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116130E-7AB6-40BF-8E61-967E749C7E50}"/>
                  </a:ext>
                </a:extLst>
              </p:cNvPr>
              <p:cNvSpPr/>
              <p:nvPr/>
            </p:nvSpPr>
            <p:spPr>
              <a:xfrm>
                <a:off x="997401" y="1630095"/>
                <a:ext cx="2954976" cy="4617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Translated form: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𝒉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116130E-7AB6-40BF-8E61-967E749C7E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401" y="1630095"/>
                <a:ext cx="2954976" cy="461729"/>
              </a:xfrm>
              <a:prstGeom prst="rect">
                <a:avLst/>
              </a:prstGeom>
              <a:blipFill>
                <a:blip r:embed="rId3"/>
                <a:stretch>
                  <a:fillRect l="-1860"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02AA19D-1643-4660-8F84-E824DE3DC855}"/>
                  </a:ext>
                </a:extLst>
              </p:cNvPr>
              <p:cNvSpPr/>
              <p:nvPr/>
            </p:nvSpPr>
            <p:spPr>
              <a:xfrm>
                <a:off x="4706543" y="1653715"/>
                <a:ext cx="8061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02AA19D-1643-4660-8F84-E824DE3DC8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543" y="1653715"/>
                <a:ext cx="806118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7AC5331-7423-475C-97B6-78EC43EF6034}"/>
                  </a:ext>
                </a:extLst>
              </p:cNvPr>
              <p:cNvSpPr/>
              <p:nvPr/>
            </p:nvSpPr>
            <p:spPr>
              <a:xfrm>
                <a:off x="6743701" y="1653715"/>
                <a:ext cx="8015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7AC5331-7423-475C-97B6-78EC43EF60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701" y="1653715"/>
                <a:ext cx="80156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5F02EE9-1278-45E0-952D-45D3DCD68125}"/>
                  </a:ext>
                </a:extLst>
              </p:cNvPr>
              <p:cNvSpPr/>
              <p:nvPr/>
            </p:nvSpPr>
            <p:spPr>
              <a:xfrm>
                <a:off x="1035046" y="2158425"/>
                <a:ext cx="1794146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In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𝑐𝑥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/>
                  <a:t> form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5F02EE9-1278-45E0-952D-45D3DCD681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046" y="2158425"/>
                <a:ext cx="1794146" cy="491288"/>
              </a:xfrm>
              <a:prstGeom prst="rect">
                <a:avLst/>
              </a:prstGeom>
              <a:blipFill>
                <a:blip r:embed="rId6"/>
                <a:stretch>
                  <a:fillRect l="-3061" r="-2381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27E084B-591E-442A-BFCB-CFD18455A196}"/>
                  </a:ext>
                </a:extLst>
              </p:cNvPr>
              <p:cNvSpPr/>
              <p:nvPr/>
            </p:nvSpPr>
            <p:spPr>
              <a:xfrm>
                <a:off x="4710323" y="2119036"/>
                <a:ext cx="806631" cy="566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27E084B-591E-442A-BFCB-CFD18455A1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323" y="2119036"/>
                <a:ext cx="806631" cy="5667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44E005D-B768-49C8-BA5E-0EF1686D583C}"/>
                  </a:ext>
                </a:extLst>
              </p:cNvPr>
              <p:cNvSpPr/>
              <p:nvPr/>
            </p:nvSpPr>
            <p:spPr>
              <a:xfrm>
                <a:off x="6753184" y="2081970"/>
                <a:ext cx="1021305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44E005D-B768-49C8-BA5E-0EF1686D58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184" y="2081970"/>
                <a:ext cx="1021305" cy="6183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F382858-691A-4500-BA94-FD39FE30B7D9}"/>
                  </a:ext>
                </a:extLst>
              </p:cNvPr>
              <p:cNvSpPr/>
              <p:nvPr/>
            </p:nvSpPr>
            <p:spPr>
              <a:xfrm>
                <a:off x="1048615" y="2733410"/>
                <a:ext cx="2199641" cy="462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In simple form: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F382858-691A-4500-BA94-FD39FE30B7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615" y="2733410"/>
                <a:ext cx="2199641" cy="462947"/>
              </a:xfrm>
              <a:prstGeom prst="rect">
                <a:avLst/>
              </a:prstGeom>
              <a:blipFill>
                <a:blip r:embed="rId9"/>
                <a:stretch>
                  <a:fillRect l="-2216"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43E4BE9-E188-42DE-BBFF-26A4B240A809}"/>
                  </a:ext>
                </a:extLst>
              </p:cNvPr>
              <p:cNvSpPr/>
              <p:nvPr/>
            </p:nvSpPr>
            <p:spPr>
              <a:xfrm>
                <a:off x="4754345" y="2768928"/>
                <a:ext cx="7361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-axis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43E4BE9-E188-42DE-BBFF-26A4B240A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345" y="2768928"/>
                <a:ext cx="736164" cy="369332"/>
              </a:xfrm>
              <a:prstGeom prst="rect">
                <a:avLst/>
              </a:prstGeom>
              <a:blipFill>
                <a:blip r:embed="rId10"/>
                <a:stretch>
                  <a:fillRect t="-8197" r="-661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F7FAA68-CD57-4DFA-BD23-D688D1661F6E}"/>
                  </a:ext>
                </a:extLst>
              </p:cNvPr>
              <p:cNvSpPr/>
              <p:nvPr/>
            </p:nvSpPr>
            <p:spPr>
              <a:xfrm>
                <a:off x="6877128" y="2768928"/>
                <a:ext cx="7395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-axis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F7FAA68-CD57-4DFA-BD23-D688D1661F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7128" y="2768928"/>
                <a:ext cx="739561" cy="369332"/>
              </a:xfrm>
              <a:prstGeom prst="rect">
                <a:avLst/>
              </a:prstGeom>
              <a:blipFill>
                <a:blip r:embed="rId11"/>
                <a:stretch>
                  <a:fillRect t="-8197" r="-826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674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371, #25-32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7.2c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Graphing Other Rational Functions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A40F48-6CB9-4C9F-97DF-9AA45F0ECB37}"/>
                  </a:ext>
                </a:extLst>
              </p:cNvPr>
              <p:cNvSpPr txBox="1"/>
              <p:nvPr/>
            </p:nvSpPr>
            <p:spPr>
              <a:xfrm>
                <a:off x="1251284" y="637674"/>
                <a:ext cx="9577137" cy="2358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US" b="1" dirty="0"/>
                  <a:t>Today you will:</a:t>
                </a:r>
              </a:p>
              <a:p>
                <a:pPr marL="285750" indent="-285750">
                  <a:lnSpc>
                    <a:spcPct val="2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Graph rational functions in the form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marL="285750" indent="-285750">
                  <a:lnSpc>
                    <a:spcPct val="2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Practice using English to describe math processes and equations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A40F48-6CB9-4C9F-97DF-9AA45F0EC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284" y="637674"/>
                <a:ext cx="9577137" cy="2358851"/>
              </a:xfrm>
              <a:prstGeom prst="rect">
                <a:avLst/>
              </a:prstGeom>
              <a:blipFill>
                <a:blip r:embed="rId2"/>
                <a:stretch>
                  <a:fillRect l="-509" b="-33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3581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Rational function, p. 366</a:t>
            </a:r>
          </a:p>
          <a:p>
            <a:endParaRPr lang="en-US" dirty="0"/>
          </a:p>
          <a:p>
            <a:r>
              <a:rPr lang="en-US" b="1" dirty="0"/>
              <a:t>Previous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Hyperbola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Asymptote</a:t>
            </a:r>
          </a:p>
          <a:p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2B3ECBA-5FCB-4EAA-9D89-49BBADF1DE7E}"/>
                  </a:ext>
                </a:extLst>
              </p:cNvPr>
              <p:cNvSpPr txBox="1"/>
              <p:nvPr/>
            </p:nvSpPr>
            <p:spPr>
              <a:xfrm>
                <a:off x="179070" y="182880"/>
                <a:ext cx="11833860" cy="5479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Let’s look at more complicated rational functions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Important note: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b="1" dirty="0"/>
                  <a:t>First question</a:t>
                </a:r>
                <a:r>
                  <a:rPr lang="en-US" dirty="0"/>
                  <a:t>: what is the domain of a function in this form?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Asked a different way, are there any limitations or illegal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values?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Hint: is there a limitation that every fraction has?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Answer: Yes!  You cannot divide by zero.</a:t>
                </a:r>
              </a:p>
              <a:p>
                <a:pPr marL="285750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That means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ea typeface="Cambria Math" panose="02040503050406030204" pitchFamily="18" charset="0"/>
                  </a:rPr>
                  <a:t>so</a:t>
                </a:r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ea typeface="Cambria Math" panose="02040503050406030204" pitchFamily="18" charset="0"/>
                  </a:rPr>
                  <a:t>So now we know the domain:</a:t>
                </a:r>
                <a:endParaRPr lang="en-US" b="0" dirty="0">
                  <a:ea typeface="Cambria Math" panose="020405030504060302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b="1" i="1" dirty="0">
                    <a:ea typeface="Cambria Math" panose="02040503050406030204" pitchFamily="18" charset="0"/>
                  </a:rPr>
                  <a:t>vertical asymptote </a:t>
                </a:r>
                <a:r>
                  <a:rPr lang="en-US" dirty="0">
                    <a:ea typeface="Cambria Math" panose="02040503050406030204" pitchFamily="18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2B3ECBA-5FCB-4EAA-9D89-49BBADF1D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" y="182880"/>
                <a:ext cx="11833860" cy="5479770"/>
              </a:xfrm>
              <a:prstGeom prst="rect">
                <a:avLst/>
              </a:prstGeom>
              <a:blipFill>
                <a:blip r:embed="rId2"/>
                <a:stretch>
                  <a:fillRect l="-412" t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75FB70A3-4507-44C6-9096-282A252C17CF}"/>
              </a:ext>
            </a:extLst>
          </p:cNvPr>
          <p:cNvSpPr/>
          <p:nvPr/>
        </p:nvSpPr>
        <p:spPr>
          <a:xfrm>
            <a:off x="4842383" y="182880"/>
            <a:ext cx="4838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… another common form for rational functions is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A5E429-7E37-4929-9502-9CD44867682A}"/>
              </a:ext>
            </a:extLst>
          </p:cNvPr>
          <p:cNvSpPr/>
          <p:nvPr/>
        </p:nvSpPr>
        <p:spPr>
          <a:xfrm>
            <a:off x="1714372" y="1871395"/>
            <a:ext cx="85040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equations in the numerator and in the denominator are of the same degree!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776992-5757-47BB-8D87-3ABBBEC88CE8}"/>
                  </a:ext>
                </a:extLst>
              </p:cNvPr>
              <p:cNvSpPr/>
              <p:nvPr/>
            </p:nvSpPr>
            <p:spPr>
              <a:xfrm>
                <a:off x="2983904" y="4007445"/>
                <a:ext cx="2959913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ea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we have problems!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776992-5757-47BB-8D87-3ABBBEC88C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904" y="4007445"/>
                <a:ext cx="2959913" cy="491288"/>
              </a:xfrm>
              <a:prstGeom prst="rect">
                <a:avLst/>
              </a:prstGeom>
              <a:blipFill>
                <a:blip r:embed="rId3"/>
                <a:stretch>
                  <a:fillRect l="-1646" r="-1029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DAA114A-7F99-420C-AD37-52B8CD4C2D02}"/>
                  </a:ext>
                </a:extLst>
              </p:cNvPr>
              <p:cNvSpPr/>
              <p:nvPr/>
            </p:nvSpPr>
            <p:spPr>
              <a:xfrm>
                <a:off x="3289693" y="4543889"/>
                <a:ext cx="3173113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ea typeface="Cambria Math" panose="02040503050406030204" pitchFamily="18" charset="0"/>
                  </a:rPr>
                  <a:t>all real numbers except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DAA114A-7F99-420C-AD37-52B8CD4C2D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693" y="4543889"/>
                <a:ext cx="3173113" cy="491288"/>
              </a:xfrm>
              <a:prstGeom prst="rect">
                <a:avLst/>
              </a:prstGeom>
              <a:blipFill>
                <a:blip r:embed="rId4"/>
                <a:stretch>
                  <a:fillRect l="-1731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7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2B3ECBA-5FCB-4EAA-9D89-49BBADF1DE7E}"/>
                  </a:ext>
                </a:extLst>
              </p:cNvPr>
              <p:cNvSpPr txBox="1"/>
              <p:nvPr/>
            </p:nvSpPr>
            <p:spPr>
              <a:xfrm>
                <a:off x="179070" y="182880"/>
                <a:ext cx="11833860" cy="6381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Let’s look at more complicated rational functions … another common form for rational functions is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>
                  <a:lnSpc>
                    <a:spcPct val="200000"/>
                  </a:lnSpc>
                </a:pPr>
                <a:r>
                  <a:rPr lang="en-US" b="1" dirty="0"/>
                  <a:t>Vertical Asymptote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1" dirty="0"/>
                  <a:t>Second question</a:t>
                </a:r>
                <a:r>
                  <a:rPr lang="en-US" dirty="0"/>
                  <a:t>: 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What is the range?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Best way to answer this question is to look at what happens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gets *REALLY* big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For example, let’s make up a function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and try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=1,000,000</m:t>
                    </m:r>
                  </m:oMath>
                </a14:m>
                <a:r>
                  <a:rPr lang="en-US" b="0" dirty="0"/>
                  <a:t>. 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dirty="0">
                    <a:latin typeface="Cambria Math" panose="02040503050406030204" pitchFamily="18" charset="0"/>
                  </a:rPr>
                  <a:t>(note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)</a:t>
                </a:r>
              </a:p>
              <a:p>
                <a:pPr lvl="1">
                  <a:lnSpc>
                    <a:spcPct val="200000"/>
                  </a:lnSpc>
                </a:pPr>
                <a:r>
                  <a:rPr lang="en-US" dirty="0"/>
                  <a:t> 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So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gets really big (as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dirty="0"/>
                  <a:t>)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will approach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This gives us the </a:t>
                </a:r>
                <a:r>
                  <a:rPr lang="en-US" b="1" i="1" dirty="0"/>
                  <a:t>horizontal asymptote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2B3ECBA-5FCB-4EAA-9D89-49BBADF1D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" y="182880"/>
                <a:ext cx="11833860" cy="6381940"/>
              </a:xfrm>
              <a:prstGeom prst="rect">
                <a:avLst/>
              </a:prstGeom>
              <a:blipFill>
                <a:blip r:embed="rId2"/>
                <a:stretch>
                  <a:fillRect l="-412" t="-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1869C04-333A-490B-AEAD-8A26B091560D}"/>
                  </a:ext>
                </a:extLst>
              </p:cNvPr>
              <p:cNvSpPr/>
              <p:nvPr/>
            </p:nvSpPr>
            <p:spPr>
              <a:xfrm>
                <a:off x="686877" y="4796270"/>
                <a:ext cx="1335366" cy="622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1869C04-333A-490B-AEAD-8A26B09156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877" y="4796270"/>
                <a:ext cx="1335366" cy="6229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13B7933-FF8C-41EF-A654-85919177D83D}"/>
                  </a:ext>
                </a:extLst>
              </p:cNvPr>
              <p:cNvSpPr/>
              <p:nvPr/>
            </p:nvSpPr>
            <p:spPr>
              <a:xfrm>
                <a:off x="5313661" y="4848319"/>
                <a:ext cx="608692" cy="566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13B7933-FF8C-41EF-A654-85919177D8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661" y="4848319"/>
                <a:ext cx="608692" cy="5667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B3BAFDD-3E61-4CF9-A984-820DFC802B81}"/>
                  </a:ext>
                </a:extLst>
              </p:cNvPr>
              <p:cNvSpPr/>
              <p:nvPr/>
            </p:nvSpPr>
            <p:spPr>
              <a:xfrm>
                <a:off x="1840309" y="4794444"/>
                <a:ext cx="1872628" cy="6476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5,000,000−1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2,000,000+3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B3BAFDD-3E61-4CF9-A984-820DFC802B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309" y="4794444"/>
                <a:ext cx="1872628" cy="6476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393C622-7E09-4625-B7E9-9645D9525D41}"/>
                  </a:ext>
                </a:extLst>
              </p:cNvPr>
              <p:cNvSpPr/>
              <p:nvPr/>
            </p:nvSpPr>
            <p:spPr>
              <a:xfrm>
                <a:off x="3518575" y="4800022"/>
                <a:ext cx="1468672" cy="642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4,999,999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2,000,003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393C622-7E09-4625-B7E9-9645D9525D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575" y="4800022"/>
                <a:ext cx="1468672" cy="6420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FDFC74D-940D-413F-B4FB-E4CC2E803C3A}"/>
                  </a:ext>
                </a:extLst>
              </p:cNvPr>
              <p:cNvSpPr/>
              <p:nvPr/>
            </p:nvSpPr>
            <p:spPr>
              <a:xfrm>
                <a:off x="4838026" y="4798562"/>
                <a:ext cx="599843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FDFC74D-940D-413F-B4FB-E4CC2E803C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026" y="4798562"/>
                <a:ext cx="599843" cy="6165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97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2B3ECBA-5FCB-4EAA-9D89-49BBADF1DE7E}"/>
                  </a:ext>
                </a:extLst>
              </p:cNvPr>
              <p:cNvSpPr txBox="1"/>
              <p:nvPr/>
            </p:nvSpPr>
            <p:spPr>
              <a:xfrm>
                <a:off x="179070" y="182880"/>
                <a:ext cx="11833860" cy="2914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Let’s look at more complicated rational functions … another common form for rational functions is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>
                  <a:lnSpc>
                    <a:spcPct val="200000"/>
                  </a:lnSpc>
                </a:pPr>
                <a:r>
                  <a:rPr lang="en-US" b="1" dirty="0"/>
                  <a:t>Vertical Asymptote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1" dirty="0"/>
                  <a:t>Horizontal Asymptote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2B3ECBA-5FCB-4EAA-9D89-49BBADF1D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" y="182880"/>
                <a:ext cx="11833860" cy="2914709"/>
              </a:xfrm>
              <a:prstGeom prst="rect">
                <a:avLst/>
              </a:prstGeom>
              <a:blipFill>
                <a:blip r:embed="rId2"/>
                <a:stretch>
                  <a:fillRect l="-412" t="-1046" b="-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9827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791A7FA-E896-4A56-9A48-121ADA9B9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553658"/>
              </p:ext>
            </p:extLst>
          </p:nvPr>
        </p:nvGraphicFramePr>
        <p:xfrm>
          <a:off x="1213041" y="1466425"/>
          <a:ext cx="7235359" cy="206057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83548">
                  <a:extLst>
                    <a:ext uri="{9D8B030D-6E8A-4147-A177-3AD203B41FA5}">
                      <a16:colId xmlns:a16="http://schemas.microsoft.com/office/drawing/2014/main" val="2282652958"/>
                    </a:ext>
                  </a:extLst>
                </a:gridCol>
                <a:gridCol w="2247519">
                  <a:extLst>
                    <a:ext uri="{9D8B030D-6E8A-4147-A177-3AD203B41FA5}">
                      <a16:colId xmlns:a16="http://schemas.microsoft.com/office/drawing/2014/main" val="3199818925"/>
                    </a:ext>
                  </a:extLst>
                </a:gridCol>
                <a:gridCol w="2004292">
                  <a:extLst>
                    <a:ext uri="{9D8B030D-6E8A-4147-A177-3AD203B41FA5}">
                      <a16:colId xmlns:a16="http://schemas.microsoft.com/office/drawing/2014/main" val="11970099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Function 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Horizontal Asymptote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Vertical Asymptote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818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38343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19904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440747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A39998-1004-4D38-9512-8A99ABBF9E23}"/>
                  </a:ext>
                </a:extLst>
              </p:cNvPr>
              <p:cNvSpPr txBox="1"/>
              <p:nvPr/>
            </p:nvSpPr>
            <p:spPr>
              <a:xfrm>
                <a:off x="306705" y="445770"/>
                <a:ext cx="11578590" cy="6416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Update – how to graph rational functions </a:t>
                </a:r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US" dirty="0"/>
                  <a:t>Draw the asymptotes</a:t>
                </a:r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endParaRPr lang="en-US" dirty="0"/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endParaRPr lang="en-US" dirty="0"/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endParaRPr lang="en-US" dirty="0"/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endParaRPr lang="en-US" dirty="0"/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US" dirty="0"/>
                  <a:t>Plot points to the left and to the right of the vertical asymptote</a:t>
                </a:r>
              </a:p>
              <a:p>
                <a:pPr marL="800100" lvl="1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Pick numbers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that are easy to calculate and to plot</a:t>
                </a:r>
              </a:p>
              <a:p>
                <a:pPr marL="800100" lvl="1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is negative,</a:t>
                </a:r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US" dirty="0"/>
                  <a:t>Connect the dots</a:t>
                </a:r>
              </a:p>
              <a:p>
                <a:pPr marL="800100" lvl="1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Draw the branches so they approach but do not touch the asymptotes</a:t>
                </a:r>
              </a:p>
              <a:p>
                <a:pPr>
                  <a:lnSpc>
                    <a:spcPct val="20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A39998-1004-4D38-9512-8A99ABBF9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05" y="445770"/>
                <a:ext cx="11578590" cy="6416500"/>
              </a:xfrm>
              <a:prstGeom prst="rect">
                <a:avLst/>
              </a:prstGeom>
              <a:blipFill>
                <a:blip r:embed="rId2"/>
                <a:stretch>
                  <a:fillRect l="-526" t="-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345F527-21B8-487F-B50D-DC777522ADF0}"/>
                  </a:ext>
                </a:extLst>
              </p:cNvPr>
              <p:cNvSpPr/>
              <p:nvPr/>
            </p:nvSpPr>
            <p:spPr>
              <a:xfrm>
                <a:off x="1211890" y="1912318"/>
                <a:ext cx="2954976" cy="4617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Translated form: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𝒉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345F527-21B8-487F-B50D-DC777522AD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890" y="1912318"/>
                <a:ext cx="2954976" cy="461729"/>
              </a:xfrm>
              <a:prstGeom prst="rect">
                <a:avLst/>
              </a:prstGeom>
              <a:blipFill>
                <a:blip r:embed="rId3"/>
                <a:stretch>
                  <a:fillRect l="-1856"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E7E80B2-6A2B-4468-99AF-DECAF1F85B15}"/>
                  </a:ext>
                </a:extLst>
              </p:cNvPr>
              <p:cNvSpPr/>
              <p:nvPr/>
            </p:nvSpPr>
            <p:spPr>
              <a:xfrm>
                <a:off x="4921032" y="1935938"/>
                <a:ext cx="8061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E7E80B2-6A2B-4468-99AF-DECAF1F85B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032" y="1935938"/>
                <a:ext cx="806118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3E4F6E7-1E82-41D4-8C72-05270648C0C5}"/>
                  </a:ext>
                </a:extLst>
              </p:cNvPr>
              <p:cNvSpPr/>
              <p:nvPr/>
            </p:nvSpPr>
            <p:spPr>
              <a:xfrm>
                <a:off x="6958190" y="1935938"/>
                <a:ext cx="8015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3E4F6E7-1E82-41D4-8C72-05270648C0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8190" y="1935938"/>
                <a:ext cx="80156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C9D3347-76FD-4633-B35E-1A3EDA8E18F2}"/>
                  </a:ext>
                </a:extLst>
              </p:cNvPr>
              <p:cNvSpPr/>
              <p:nvPr/>
            </p:nvSpPr>
            <p:spPr>
              <a:xfrm>
                <a:off x="1249535" y="2440648"/>
                <a:ext cx="1794146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In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𝑐𝑥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/>
                  <a:t> form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C9D3347-76FD-4633-B35E-1A3EDA8E18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535" y="2440648"/>
                <a:ext cx="1794146" cy="491288"/>
              </a:xfrm>
              <a:prstGeom prst="rect">
                <a:avLst/>
              </a:prstGeom>
              <a:blipFill>
                <a:blip r:embed="rId6"/>
                <a:stretch>
                  <a:fillRect l="-3061" r="-2381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D89B96-1F83-4599-B8A8-460451BAFBE3}"/>
                  </a:ext>
                </a:extLst>
              </p:cNvPr>
              <p:cNvSpPr/>
              <p:nvPr/>
            </p:nvSpPr>
            <p:spPr>
              <a:xfrm>
                <a:off x="4924812" y="2401259"/>
                <a:ext cx="806631" cy="566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D89B96-1F83-4599-B8A8-460451BAFB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812" y="2401259"/>
                <a:ext cx="806631" cy="5667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E34E1AE-4D3A-4143-A331-16C5C90DA8C9}"/>
                  </a:ext>
                </a:extLst>
              </p:cNvPr>
              <p:cNvSpPr/>
              <p:nvPr/>
            </p:nvSpPr>
            <p:spPr>
              <a:xfrm>
                <a:off x="6967673" y="2364193"/>
                <a:ext cx="1021305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E34E1AE-4D3A-4143-A331-16C5C90DA8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673" y="2364193"/>
                <a:ext cx="1021305" cy="6183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3C33AD2-4030-4148-AB55-3363E2BF9777}"/>
                  </a:ext>
                </a:extLst>
              </p:cNvPr>
              <p:cNvSpPr/>
              <p:nvPr/>
            </p:nvSpPr>
            <p:spPr>
              <a:xfrm>
                <a:off x="1263104" y="3015633"/>
                <a:ext cx="2199641" cy="462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In simple form: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3C33AD2-4030-4148-AB55-3363E2BF97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104" y="3015633"/>
                <a:ext cx="2199641" cy="462947"/>
              </a:xfrm>
              <a:prstGeom prst="rect">
                <a:avLst/>
              </a:prstGeom>
              <a:blipFill>
                <a:blip r:embed="rId9"/>
                <a:stretch>
                  <a:fillRect l="-2216"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4609D4B-D48A-40BF-B422-B6F1DBA036F5}"/>
                  </a:ext>
                </a:extLst>
              </p:cNvPr>
              <p:cNvSpPr/>
              <p:nvPr/>
            </p:nvSpPr>
            <p:spPr>
              <a:xfrm>
                <a:off x="4968834" y="3051151"/>
                <a:ext cx="7361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-axis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4609D4B-D48A-40BF-B422-B6F1DBA036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834" y="3051151"/>
                <a:ext cx="736164" cy="369332"/>
              </a:xfrm>
              <a:prstGeom prst="rect">
                <a:avLst/>
              </a:prstGeom>
              <a:blipFill>
                <a:blip r:embed="rId10"/>
                <a:stretch>
                  <a:fillRect t="-10000" r="-743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AB9A29F-12DA-40CE-9B2A-CAD16E593426}"/>
                  </a:ext>
                </a:extLst>
              </p:cNvPr>
              <p:cNvSpPr/>
              <p:nvPr/>
            </p:nvSpPr>
            <p:spPr>
              <a:xfrm>
                <a:off x="7091617" y="3051151"/>
                <a:ext cx="7395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-axis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AB9A29F-12DA-40CE-9B2A-CAD16E5934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617" y="3051151"/>
                <a:ext cx="739561" cy="369332"/>
              </a:xfrm>
              <a:prstGeom prst="rect">
                <a:avLst/>
              </a:prstGeom>
              <a:blipFill>
                <a:blip r:embed="rId11"/>
                <a:stretch>
                  <a:fillRect t="-10000" r="-737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B676887-84D0-41BC-926E-B4D9A7791959}"/>
                  </a:ext>
                </a:extLst>
              </p:cNvPr>
              <p:cNvSpPr/>
              <p:nvPr/>
            </p:nvSpPr>
            <p:spPr>
              <a:xfrm>
                <a:off x="2560360" y="4797593"/>
                <a:ext cx="43300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the graph will be reflected around 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axis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B676887-84D0-41BC-926E-B4D9A77919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60" y="4797593"/>
                <a:ext cx="4330096" cy="369332"/>
              </a:xfrm>
              <a:prstGeom prst="rect">
                <a:avLst/>
              </a:prstGeom>
              <a:blipFill>
                <a:blip r:embed="rId12"/>
                <a:stretch>
                  <a:fillRect l="-1127" t="-8197" r="-56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483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8" y="2463664"/>
            <a:ext cx="2850286" cy="2195048"/>
          </a:xfrm>
          <a:prstGeom prst="rect">
            <a:avLst/>
          </a:prstGeom>
        </p:spPr>
      </p:pic>
      <p:sp>
        <p:nvSpPr>
          <p:cNvPr id="41" name="Freeform 40"/>
          <p:cNvSpPr/>
          <p:nvPr/>
        </p:nvSpPr>
        <p:spPr>
          <a:xfrm>
            <a:off x="1413712" y="2492155"/>
            <a:ext cx="1579937" cy="1050529"/>
          </a:xfrm>
          <a:custGeom>
            <a:avLst/>
            <a:gdLst>
              <a:gd name="connsiteX0" fmla="*/ 0 w 1347717"/>
              <a:gd name="connsiteY0" fmla="*/ 0 h 910988"/>
              <a:gd name="connsiteX1" fmla="*/ 238836 w 1347717"/>
              <a:gd name="connsiteY1" fmla="*/ 719919 h 910988"/>
              <a:gd name="connsiteX2" fmla="*/ 1347717 w 1347717"/>
              <a:gd name="connsiteY2" fmla="*/ 910988 h 910988"/>
              <a:gd name="connsiteX3" fmla="*/ 1347717 w 1347717"/>
              <a:gd name="connsiteY3" fmla="*/ 910988 h 91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7717" h="910988">
                <a:moveTo>
                  <a:pt x="0" y="0"/>
                </a:moveTo>
                <a:cubicBezTo>
                  <a:pt x="7108" y="284044"/>
                  <a:pt x="14217" y="568088"/>
                  <a:pt x="238836" y="719919"/>
                </a:cubicBezTo>
                <a:cubicBezTo>
                  <a:pt x="463456" y="871750"/>
                  <a:pt x="1347717" y="910988"/>
                  <a:pt x="1347717" y="910988"/>
                </a:cubicBezTo>
                <a:lnTo>
                  <a:pt x="1347717" y="910988"/>
                </a:lnTo>
              </a:path>
            </a:pathLst>
          </a:custGeom>
          <a:noFill/>
          <a:ln w="25400">
            <a:solidFill>
              <a:srgbClr val="007DC6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 rot="10800000">
            <a:off x="102463" y="3613380"/>
            <a:ext cx="1171854" cy="1012105"/>
          </a:xfrm>
          <a:custGeom>
            <a:avLst/>
            <a:gdLst>
              <a:gd name="connsiteX0" fmla="*/ 0 w 1347717"/>
              <a:gd name="connsiteY0" fmla="*/ 0 h 910988"/>
              <a:gd name="connsiteX1" fmla="*/ 238836 w 1347717"/>
              <a:gd name="connsiteY1" fmla="*/ 719919 h 910988"/>
              <a:gd name="connsiteX2" fmla="*/ 1347717 w 1347717"/>
              <a:gd name="connsiteY2" fmla="*/ 910988 h 910988"/>
              <a:gd name="connsiteX3" fmla="*/ 1347717 w 1347717"/>
              <a:gd name="connsiteY3" fmla="*/ 910988 h 91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7717" h="910988">
                <a:moveTo>
                  <a:pt x="0" y="0"/>
                </a:moveTo>
                <a:cubicBezTo>
                  <a:pt x="7108" y="284044"/>
                  <a:pt x="14217" y="568088"/>
                  <a:pt x="238836" y="719919"/>
                </a:cubicBezTo>
                <a:cubicBezTo>
                  <a:pt x="463456" y="871750"/>
                  <a:pt x="1347717" y="910988"/>
                  <a:pt x="1347717" y="910988"/>
                </a:cubicBezTo>
                <a:lnTo>
                  <a:pt x="1347717" y="910988"/>
                </a:lnTo>
              </a:path>
            </a:pathLst>
          </a:custGeom>
          <a:noFill/>
          <a:ln w="25400">
            <a:solidFill>
              <a:srgbClr val="007DC6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960398" y="89383"/>
                <a:ext cx="5830964" cy="603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Graph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 State the domain and range.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398" y="89383"/>
                <a:ext cx="5830964" cy="603883"/>
              </a:xfrm>
              <a:prstGeom prst="rect">
                <a:avLst/>
              </a:prstGeom>
              <a:blipFill>
                <a:blip r:embed="rId3"/>
                <a:stretch>
                  <a:fillRect l="-1151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960398" y="1176026"/>
                <a:ext cx="8786199" cy="908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914400" indent="-91440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Step 1 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Draw the asymptotes. Solve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 for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to find the vertical asymptote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3. The horizontal asymptote is the line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398" y="1176026"/>
                <a:ext cx="8786199" cy="908390"/>
              </a:xfrm>
              <a:prstGeom prst="rect">
                <a:avLst/>
              </a:prstGeom>
              <a:blipFill>
                <a:blip r:embed="rId4"/>
                <a:stretch>
                  <a:fillRect l="-763" t="-3356" b="-2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960398" y="2388940"/>
                <a:ext cx="9168528" cy="1504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914400" indent="-91440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Step 2 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Plot points to the left of the vertical asymptote, such as (2,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5),</a:t>
                </a:r>
                <a:br>
                  <a:rPr lang="en-US" sz="2000" dirty="0">
                    <a:latin typeface="Arial" pitchFamily="34" charset="0"/>
                    <a:cs typeface="Arial" pitchFamily="34" charset="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sz="2000" dirty="0" smtClean="0">
                            <a:latin typeface="Arial" pitchFamily="34" charset="0"/>
                            <a:cs typeface="Arial" pitchFamily="34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>
                                <a:latin typeface="Arial" pitchFamily="34" charset="0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>
                                <a:latin typeface="Arial" pitchFamily="34" charset="0"/>
                                <a:cs typeface="Arial" pitchFamily="34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,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, 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. Plot points to the right of the vertical asymptote, such as (4, 9),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,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latin typeface="Arial" pitchFamily="34" charset="0"/>
                                <a:cs typeface="Arial" pitchFamily="34" charset="0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,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,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itchFamily="34" charset="0"/>
                                <a:cs typeface="Arial" pitchFamily="34" charset="0"/>
                              </a:rPr>
                              <m:t>17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>
                                <a:latin typeface="Arial" pitchFamily="34" charset="0"/>
                                <a:cs typeface="Arial" pitchFamily="34" charset="0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398" y="2388940"/>
                <a:ext cx="9168528" cy="1504643"/>
              </a:xfrm>
              <a:prstGeom prst="rect">
                <a:avLst/>
              </a:prstGeom>
              <a:blipFill rotWithShape="0">
                <a:blip r:embed="rId5"/>
                <a:stretch>
                  <a:fillRect l="-731" t="-2024" r="-13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960398" y="4364871"/>
            <a:ext cx="8991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0" indent="-822960"/>
            <a:r>
              <a:rPr lang="en-US" sz="2000" b="1" dirty="0">
                <a:latin typeface="Arial" pitchFamily="34" charset="0"/>
                <a:cs typeface="Arial" pitchFamily="34" charset="0"/>
              </a:rPr>
              <a:t>Step 3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Draw the two branches of the hyperbola so that they pass through the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 plotted points and approach the asymptotes.</a:t>
            </a:r>
          </a:p>
        </p:txBody>
      </p:sp>
      <p:sp>
        <p:nvSpPr>
          <p:cNvPr id="21" name="Isosceles Triangle 20"/>
          <p:cNvSpPr/>
          <p:nvPr/>
        </p:nvSpPr>
        <p:spPr>
          <a:xfrm rot="5400000">
            <a:off x="2967044" y="5466584"/>
            <a:ext cx="457200" cy="274320"/>
          </a:xfrm>
          <a:prstGeom prst="triangle">
            <a:avLst/>
          </a:prstGeom>
          <a:solidFill>
            <a:srgbClr val="EE3338"/>
          </a:solidFill>
          <a:ln>
            <a:solidFill>
              <a:srgbClr val="ED1D24"/>
            </a:solidFill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EE3338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438625" y="5406029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domain is all real numbers except 3 and the range is all real numbers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except 2.</a:t>
            </a: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40CD2ACB-C753-4872-A87A-5B688EE4D11A}"/>
              </a:ext>
            </a:extLst>
          </p:cNvPr>
          <p:cNvSpPr txBox="1"/>
          <p:nvPr/>
        </p:nvSpPr>
        <p:spPr>
          <a:xfrm>
            <a:off x="2960398" y="742876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ED1C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solidFill>
                <a:srgbClr val="ED1C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341169" y="2475529"/>
            <a:ext cx="0" cy="2194560"/>
          </a:xfrm>
          <a:prstGeom prst="line">
            <a:avLst/>
          </a:prstGeom>
          <a:ln w="19050">
            <a:solidFill>
              <a:srgbClr val="ED1C2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2953" y="3568654"/>
            <a:ext cx="2847444" cy="4155"/>
          </a:xfrm>
          <a:prstGeom prst="line">
            <a:avLst/>
          </a:prstGeom>
          <a:ln w="19050">
            <a:solidFill>
              <a:srgbClr val="ED1C2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951098" y="3726832"/>
            <a:ext cx="91440" cy="91440"/>
          </a:xfrm>
          <a:prstGeom prst="ellips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45331" y="3654676"/>
            <a:ext cx="91440" cy="91440"/>
          </a:xfrm>
          <a:prstGeom prst="ellips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391395" y="2752575"/>
            <a:ext cx="91440" cy="91440"/>
          </a:xfrm>
          <a:prstGeom prst="ellips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179778" y="4060315"/>
            <a:ext cx="91440" cy="91440"/>
          </a:xfrm>
          <a:prstGeom prst="ellips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843801" y="3367939"/>
            <a:ext cx="91440" cy="91440"/>
          </a:xfrm>
          <a:prstGeom prst="ellips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624157" y="3266889"/>
            <a:ext cx="91440" cy="91440"/>
          </a:xfrm>
          <a:prstGeom prst="ellips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274435" y="3919424"/>
                <a:ext cx="752249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>
                    <a:solidFill>
                      <a:srgbClr val="007DC6"/>
                    </a:solidFill>
                    <a:latin typeface="Arial" pitchFamily="34" charset="0"/>
                    <a:cs typeface="Arial" pitchFamily="34" charset="0"/>
                  </a:rPr>
                  <a:t>(2, </a:t>
                </a:r>
                <a14:m>
                  <m:oMath xmlns:m="http://schemas.openxmlformats.org/officeDocument/2006/math">
                    <m:r>
                      <a:rPr lang="en-US" sz="1300" i="1" dirty="0">
                        <a:solidFill>
                          <a:srgbClr val="007DC6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1300" dirty="0">
                    <a:solidFill>
                      <a:srgbClr val="007DC6"/>
                    </a:solidFill>
                    <a:latin typeface="Arial" pitchFamily="34" charset="0"/>
                    <a:cs typeface="Arial" pitchFamily="34" charset="0"/>
                  </a:rPr>
                  <a:t>5)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435" y="3919424"/>
                <a:ext cx="752249" cy="292388"/>
              </a:xfrm>
              <a:prstGeom prst="rect">
                <a:avLst/>
              </a:prstGeom>
              <a:blipFill rotWithShape="0">
                <a:blip r:embed="rId6"/>
                <a:stretch>
                  <a:fillRect l="-813" t="-2083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5315" y="3840308"/>
                <a:ext cx="815589" cy="541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300" i="1" smtClean="0">
                              <a:solidFill>
                                <a:srgbClr val="007DC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1300" dirty="0">
                              <a:solidFill>
                                <a:srgbClr val="007DC6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m:t>0,</m:t>
                          </m:r>
                          <m:r>
                            <a:rPr lang="en-US" sz="1300" i="1" dirty="0">
                              <a:solidFill>
                                <a:srgbClr val="007DC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300" i="1">
                                  <a:solidFill>
                                    <a:srgbClr val="007DC6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300">
                                  <a:solidFill>
                                    <a:srgbClr val="007DC6"/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1300">
                                  <a:solidFill>
                                    <a:srgbClr val="007DC6"/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300" dirty="0">
                  <a:solidFill>
                    <a:srgbClr val="007CC5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15" y="3840308"/>
                <a:ext cx="815589" cy="54181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1398534" y="2379797"/>
            <a:ext cx="75224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7DC6"/>
                </a:solidFill>
                <a:latin typeface="Arial" pitchFamily="34" charset="0"/>
                <a:cs typeface="Arial" pitchFamily="34" charset="0"/>
              </a:rPr>
              <a:t>(4, 9)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-34752" y="2985000"/>
                <a:ext cx="883300" cy="541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300" i="1" smtClean="0">
                              <a:solidFill>
                                <a:srgbClr val="007DC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300" i="1" dirty="0">
                              <a:solidFill>
                                <a:srgbClr val="007DC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1300" dirty="0">
                              <a:solidFill>
                                <a:srgbClr val="007DC6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m:t>2, </m:t>
                          </m:r>
                          <m:f>
                            <m:fPr>
                              <m:ctrlPr>
                                <a:rPr lang="en-US" sz="1300" i="1">
                                  <a:solidFill>
                                    <a:srgbClr val="007DC6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300">
                                  <a:solidFill>
                                    <a:srgbClr val="007DC6"/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1300">
                                  <a:solidFill>
                                    <a:srgbClr val="007DC6"/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300" dirty="0">
                  <a:solidFill>
                    <a:srgbClr val="007DC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752" y="2985000"/>
                <a:ext cx="883300" cy="54181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95702" y="2727970"/>
                <a:ext cx="752249" cy="541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300" i="1" smtClean="0">
                              <a:solidFill>
                                <a:srgbClr val="007DC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1300" dirty="0">
                              <a:solidFill>
                                <a:srgbClr val="007DC6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m:t>6,</m:t>
                          </m:r>
                          <m:f>
                            <m:fPr>
                              <m:ctrlPr>
                                <a:rPr lang="en-US" sz="1300" i="1">
                                  <a:solidFill>
                                    <a:srgbClr val="007DC6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300">
                                  <a:solidFill>
                                    <a:srgbClr val="007DC6"/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1300">
                                  <a:solidFill>
                                    <a:srgbClr val="007DC6"/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300" dirty="0">
                  <a:solidFill>
                    <a:srgbClr val="007CC5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702" y="2727970"/>
                <a:ext cx="752249" cy="54181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70781" y="2901900"/>
                <a:ext cx="752249" cy="541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300" i="1" smtClean="0">
                              <a:solidFill>
                                <a:srgbClr val="007DC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1300" dirty="0">
                              <a:solidFill>
                                <a:srgbClr val="007DC6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m:t>8,</m:t>
                          </m:r>
                          <m:f>
                            <m:fPr>
                              <m:ctrlPr>
                                <a:rPr lang="en-US" sz="1300" i="1">
                                  <a:solidFill>
                                    <a:srgbClr val="007DC6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300">
                                  <a:solidFill>
                                    <a:srgbClr val="007DC6"/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17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1300">
                                  <a:solidFill>
                                    <a:srgbClr val="007DC6"/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300" dirty="0">
                  <a:solidFill>
                    <a:srgbClr val="007CC5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781" y="2901900"/>
                <a:ext cx="752249" cy="54181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83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" grpId="0" animBg="1"/>
      <p:bldP spid="14" grpId="0"/>
      <p:bldP spid="17" grpId="0"/>
      <p:bldP spid="20" grpId="0"/>
      <p:bldP spid="21" grpId="0" animBg="1"/>
      <p:bldP spid="22" grpId="0"/>
      <p:bldP spid="12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5" grpId="0"/>
      <p:bldP spid="34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3994</TotalTime>
  <Words>793</Words>
  <Application>Microsoft Office PowerPoint</Application>
  <PresentationFormat>Widescreen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Mikel Thompson</cp:lastModifiedBy>
  <cp:revision>250</cp:revision>
  <dcterms:created xsi:type="dcterms:W3CDTF">2018-01-02T19:57:38Z</dcterms:created>
  <dcterms:modified xsi:type="dcterms:W3CDTF">2020-04-18T22:10:59Z</dcterms:modified>
</cp:coreProperties>
</file>